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Funtastic" charset="1" panose="00000000000000000000"/>
      <p:regular r:id="rId13"/>
    </p:embeddedFont>
    <p:embeddedFont>
      <p:font typeface="Open Sans Bold" charset="1" panose="020B0806030504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1E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963" r="0" b="-389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02982" y="704809"/>
            <a:ext cx="8882036" cy="8877383"/>
          </a:xfrm>
          <a:custGeom>
            <a:avLst/>
            <a:gdLst/>
            <a:ahLst/>
            <a:cxnLst/>
            <a:rect r="r" b="b" t="t" l="l"/>
            <a:pathLst>
              <a:path h="8877383" w="8882036">
                <a:moveTo>
                  <a:pt x="0" y="0"/>
                </a:moveTo>
                <a:lnTo>
                  <a:pt x="8882036" y="0"/>
                </a:lnTo>
                <a:lnTo>
                  <a:pt x="8882036" y="8877382"/>
                </a:lnTo>
                <a:lnTo>
                  <a:pt x="0" y="8877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69791">
            <a:off x="12469389" y="5004368"/>
            <a:ext cx="4897420" cy="3499429"/>
          </a:xfrm>
          <a:custGeom>
            <a:avLst/>
            <a:gdLst/>
            <a:ahLst/>
            <a:cxnLst/>
            <a:rect r="r" b="b" t="t" l="l"/>
            <a:pathLst>
              <a:path h="3499429" w="4897420">
                <a:moveTo>
                  <a:pt x="0" y="0"/>
                </a:moveTo>
                <a:lnTo>
                  <a:pt x="4897420" y="0"/>
                </a:lnTo>
                <a:lnTo>
                  <a:pt x="4897420" y="3499429"/>
                </a:lnTo>
                <a:lnTo>
                  <a:pt x="0" y="3499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02462">
            <a:off x="13121064" y="5484867"/>
            <a:ext cx="3214061" cy="140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9"/>
              </a:lnSpc>
            </a:pPr>
            <a:r>
              <a:rPr lang="en-US" sz="3842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Cristian Lavin</a:t>
            </a:r>
          </a:p>
          <a:p>
            <a:pPr algn="ctr">
              <a:lnSpc>
                <a:spcPts val="5379"/>
              </a:lnSpc>
            </a:pPr>
            <a:r>
              <a:rPr lang="en-US" sz="3842">
                <a:solidFill>
                  <a:srgbClr val="000000"/>
                </a:solidFill>
                <a:latin typeface="Funtastic"/>
                <a:ea typeface="Funtastic"/>
                <a:cs typeface="Funtastic"/>
                <a:sym typeface="Funtastic"/>
              </a:rPr>
              <a:t>Martin Trujillo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D7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4813" y="159703"/>
            <a:ext cx="141383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Introducción del cliente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095033"/>
            <a:ext cx="1828800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Dulce Osadía es una microempresa especializada en la elaboración artesanal de chocolate, que ofrece productos distintivos como alfajores, cuchuflies, trufas y su exclusiva línea Chocolate Dubai. Para optimizar sus procesos internos y ampliar su canal de ventas, requiere una solución web inte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gral que contemple un sistema de inventario de insumos, la gestión de recetas con cálculo de rendimientos por materia prima, y una sección de ventas en línea con carrito de compras e implementación de pagos con tarjeta. Con esta plataforma, Dulce Osadía podrá controlar de manera eficiente sus materias primas, planificar sus producciones y brindar a sus clientes una experiencia de compra ágil y segura.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ED7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5596" y="159703"/>
            <a:ext cx="779680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Problematica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6208" y="2601356"/>
            <a:ext cx="16775584" cy="471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1"/>
              </a:lnSpc>
            </a:pPr>
            <a:r>
              <a:rPr lang="en-US" sz="381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Dulce Osadía carece de visibilidad en tiempo </a:t>
            </a:r>
            <a:r>
              <a:rPr lang="en-US" b="true" sz="381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 sobre sus materias primas, lo que provoca quiebres de stock, desperdicios por caducidad y demoras al calcular manualmente las cantidades necesarias para cada producto. Además, la ausencia de un canal de ventas en línea limita su alcance a clientes locales y dificulta el seguimiento de pedidos y cobros, generando pérdidas de oportunidad y sobrecargas administrativas.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ED7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74048" y="50048"/>
            <a:ext cx="49399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43240" y="3146181"/>
            <a:ext cx="1400152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Implementar una plataforma web inte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gral que centralice el registro y control de insumos, automatice el cálculo de rendimientos según las recetas definidas y ofrezca un portal de venta con carrito de compras y gestión de pagos con tarjeta. De este modo, Dulce Osadía podrá optimizar sus procesos de aprovisionamiento, planificar sus lotes de producción con precisión y ampliar su presencia digital, reduciendo errores y mejorando la experiencia de compra.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D7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1" t="-26795" r="0" b="-267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109" y="2105632"/>
            <a:ext cx="5024971" cy="2878889"/>
          </a:xfrm>
          <a:custGeom>
            <a:avLst/>
            <a:gdLst/>
            <a:ahLst/>
            <a:cxnLst/>
            <a:rect r="r" b="b" t="t" l="l"/>
            <a:pathLst>
              <a:path h="2878889" w="5024971">
                <a:moveTo>
                  <a:pt x="0" y="0"/>
                </a:moveTo>
                <a:lnTo>
                  <a:pt x="5024971" y="0"/>
                </a:lnTo>
                <a:lnTo>
                  <a:pt x="5024971" y="2878890"/>
                </a:lnTo>
                <a:lnTo>
                  <a:pt x="0" y="2878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45397" y="2105632"/>
            <a:ext cx="5256251" cy="3066146"/>
          </a:xfrm>
          <a:custGeom>
            <a:avLst/>
            <a:gdLst/>
            <a:ahLst/>
            <a:cxnLst/>
            <a:rect r="r" b="b" t="t" l="l"/>
            <a:pathLst>
              <a:path h="3066146" w="5256251">
                <a:moveTo>
                  <a:pt x="0" y="0"/>
                </a:moveTo>
                <a:lnTo>
                  <a:pt x="5256251" y="0"/>
                </a:lnTo>
                <a:lnTo>
                  <a:pt x="5256251" y="3066147"/>
                </a:lnTo>
                <a:lnTo>
                  <a:pt x="0" y="3066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5714" r="0" b="-357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49594" y="6820075"/>
            <a:ext cx="4613635" cy="2691287"/>
          </a:xfrm>
          <a:custGeom>
            <a:avLst/>
            <a:gdLst/>
            <a:ahLst/>
            <a:cxnLst/>
            <a:rect r="r" b="b" t="t" l="l"/>
            <a:pathLst>
              <a:path h="2691287" w="4613635">
                <a:moveTo>
                  <a:pt x="0" y="0"/>
                </a:moveTo>
                <a:lnTo>
                  <a:pt x="4613635" y="0"/>
                </a:lnTo>
                <a:lnTo>
                  <a:pt x="4613635" y="2691287"/>
                </a:lnTo>
                <a:lnTo>
                  <a:pt x="0" y="269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3560" y="6609146"/>
            <a:ext cx="5317036" cy="2902216"/>
          </a:xfrm>
          <a:custGeom>
            <a:avLst/>
            <a:gdLst/>
            <a:ahLst/>
            <a:cxnLst/>
            <a:rect r="r" b="b" t="t" l="l"/>
            <a:pathLst>
              <a:path h="2902216" w="5317036">
                <a:moveTo>
                  <a:pt x="0" y="0"/>
                </a:moveTo>
                <a:lnTo>
                  <a:pt x="5317037" y="0"/>
                </a:lnTo>
                <a:lnTo>
                  <a:pt x="5317037" y="2902216"/>
                </a:lnTo>
                <a:lnTo>
                  <a:pt x="0" y="2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58833" y="2574960"/>
            <a:ext cx="5552702" cy="3396403"/>
          </a:xfrm>
          <a:custGeom>
            <a:avLst/>
            <a:gdLst/>
            <a:ahLst/>
            <a:cxnLst/>
            <a:rect r="r" b="b" t="t" l="l"/>
            <a:pathLst>
              <a:path h="3396403" w="5552702">
                <a:moveTo>
                  <a:pt x="0" y="0"/>
                </a:moveTo>
                <a:lnTo>
                  <a:pt x="5552702" y="0"/>
                </a:lnTo>
                <a:lnTo>
                  <a:pt x="5552702" y="3396402"/>
                </a:lnTo>
                <a:lnTo>
                  <a:pt x="0" y="3396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90580" y="159703"/>
            <a:ext cx="590683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ED7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29721" y="308030"/>
            <a:ext cx="822855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Funcionalidad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668" y="2560114"/>
            <a:ext cx="18100665" cy="486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45"/>
              </a:lnSpc>
              <a:spcBef>
                <a:spcPct val="0"/>
              </a:spcBef>
            </a:pPr>
            <a:r>
              <a:rPr lang="en-US" b="true" sz="396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solución incluirá un módulo de inventario con alertas de stock mínimo, caducidades y movimientos detallados; un 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esto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recetas que calcula automáticamente cuántas unidades de cada producto se pueden elabor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 a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partir de un insumo dado; y una tienda en 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ínea con catálo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 de 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os, carrito d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compras, gestión de órdenes, integración con plataformas de pago con tarjeta y tablero de ven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para m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3960" strike="noStrike" u="non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nitorear ingresos y tendencias.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D7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49330" y="453145"/>
            <a:ext cx="63893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6583" y="2756112"/>
            <a:ext cx="17094833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 esta solución web inte</a:t>
            </a: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gral, Dulce Osadía conseguirá visibilidad y control en tiempo real de sus materias primas, reduciendo quiebres de stock y desperdicios por caducidad. El gestor de recetas automatizará el cálculo de rendimientos, optimizando cada lote de producción. Sumado al canal de ventas en línea con carrito de compras e implementación de pagos con tarjeta, la microempresa ampliará su alcance, mejorará la experiencia del cliente y simplificará la gestión administrativa. En conjunto, esta plataforma posicionará a Dulce Osadía para crecer de forma sostenible y consolidar su presencia digital.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DAGyHcaboc4</dc:identifier>
  <dcterms:modified xsi:type="dcterms:W3CDTF">2011-08-01T06:04:30Z</dcterms:modified>
  <cp:revision>1</cp:revision>
  <dc:title>Cristian Lavin Martin Trujillo</dc:title>
</cp:coreProperties>
</file>